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3"/>
  </p:notesMasterIdLst>
  <p:sldIdLst>
    <p:sldId id="256" r:id="rId9"/>
    <p:sldId id="457" r:id="rId10"/>
    <p:sldId id="455" r:id="rId11"/>
    <p:sldId id="448" r:id="rId12"/>
    <p:sldId id="464" r:id="rId13"/>
    <p:sldId id="341" r:id="rId14"/>
    <p:sldId id="390" r:id="rId15"/>
    <p:sldId id="474" r:id="rId16"/>
    <p:sldId id="459" r:id="rId17"/>
    <p:sldId id="339" r:id="rId18"/>
    <p:sldId id="337" r:id="rId19"/>
    <p:sldId id="433" r:id="rId20"/>
    <p:sldId id="434" r:id="rId21"/>
    <p:sldId id="413" r:id="rId22"/>
  </p:sldIdLst>
  <p:sldSz cx="12192000" cy="6858000"/>
  <p:notesSz cx="7010400" cy="92964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51" autoAdjust="0"/>
    <p:restoredTop sz="77644" autoAdjust="0"/>
  </p:normalViewPr>
  <p:slideViewPr>
    <p:cSldViewPr>
      <p:cViewPr varScale="1">
        <p:scale>
          <a:sx n="50" d="100"/>
          <a:sy n="50" d="100"/>
        </p:scale>
        <p:origin x="632"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406400" y="696913"/>
            <a:ext cx="6197600" cy="3486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34720" y="4415790"/>
            <a:ext cx="5140960" cy="4183380"/>
          </a:xfrm>
          <a:prstGeom prst="rect">
            <a:avLst/>
          </a:prstGeom>
          <a:noFill/>
          <a:ln>
            <a:noFill/>
          </a:ln>
          <a:effectLst/>
        </p:spPr>
        <p:txBody>
          <a:bodyPr vert="horz" wrap="square" lIns="93177" tIns="46589" rIns="93177" bIns="46589"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406400" y="696913"/>
            <a:ext cx="6197600" cy="348615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Have a look at this video on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Model the process on a flipchart for the parents to see.</a:t>
            </a:r>
          </a:p>
        </p:txBody>
      </p:sp>
    </p:spTree>
    <p:extLst>
      <p:ext uri="{BB962C8B-B14F-4D97-AF65-F5344CB8AC3E}">
        <p14:creationId xmlns:p14="http://schemas.microsoft.com/office/powerpoint/2010/main" val="4022871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NTC0PbtmeUA?feature=oembed" TargetMode="Externa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2.tiff"/><Relationship Id="rId4" Type="http://schemas.openxmlformats.org/officeDocument/2006/relationships/image" Target="../media/image2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51384" y="4775084"/>
            <a:ext cx="8499479" cy="1091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a:p>
            <a:pPr>
              <a:lnSpc>
                <a:spcPct val="120000"/>
              </a:lnSpc>
            </a:pPr>
            <a:r>
              <a:rPr lang="en-US" sz="2800" dirty="0">
                <a:solidFill>
                  <a:schemeClr val="bg1"/>
                </a:solidFill>
              </a:rPr>
              <a:t>Freeland School</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7344816" cy="69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gn="ctr">
              <a:lnSpc>
                <a:spcPct val="100000"/>
              </a:lnSpc>
              <a:buNone/>
            </a:pPr>
            <a:r>
              <a:rPr lang="en-GB" sz="3200" dirty="0"/>
              <a:t>We have chosen </a:t>
            </a:r>
            <a:br>
              <a:rPr lang="en-GB" sz="3200" dirty="0"/>
            </a:br>
            <a:r>
              <a:rPr lang="en-GB" sz="3200" dirty="0"/>
              <a:t>‘</a:t>
            </a:r>
            <a:r>
              <a:rPr lang="en-GB" sz="3200" i="1" dirty="0"/>
              <a:t>Little </a:t>
            </a:r>
            <a:r>
              <a:rPr lang="en-GB" sz="3200" i="1" dirty="0" err="1"/>
              <a:t>Wandle</a:t>
            </a:r>
            <a:r>
              <a:rPr lang="en-GB" sz="3200" i="1" dirty="0"/>
              <a:t> Letters and Sounds Revised’</a:t>
            </a:r>
            <a:r>
              <a:rPr lang="en-GB" sz="3200" dirty="0"/>
              <a:t> as our systematic, synthetic phonics (SSP) programme to teach early reading and spelling</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0" y="2349500"/>
            <a:ext cx="11664950" cy="863600"/>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F57F0A0-EC5C-4038-B8AD-C423006BC755}"/>
              </a:ext>
            </a:extLst>
          </p:cNvPr>
          <p:cNvSpPr>
            <a:spLocks noGrp="1"/>
          </p:cNvSpPr>
          <p:nvPr>
            <p:ph type="body" sz="quarter" idx="10"/>
          </p:nvPr>
        </p:nvSpPr>
        <p:spPr>
          <a:xfrm>
            <a:off x="479376" y="1916832"/>
            <a:ext cx="11161240" cy="4392488"/>
          </a:xfrm>
        </p:spPr>
        <p:txBody>
          <a:bodyPr/>
          <a:lstStyle/>
          <a:p>
            <a:pPr marL="0" eaLnBrk="1" hangingPunct="1"/>
            <a:r>
              <a:rPr lang="en-US" sz="2800" dirty="0">
                <a:solidFill>
                  <a:schemeClr val="tx1"/>
                </a:solidFill>
              </a:rPr>
              <a:t>In KS1, phonics is taught daily for 20 minutes using the Little </a:t>
            </a:r>
            <a:r>
              <a:rPr lang="en-US" sz="2800" dirty="0" err="1">
                <a:solidFill>
                  <a:schemeClr val="tx1"/>
                </a:solidFill>
              </a:rPr>
              <a:t>Wandle</a:t>
            </a:r>
            <a:r>
              <a:rPr lang="en-US" sz="2800" dirty="0">
                <a:solidFill>
                  <a:schemeClr val="tx1"/>
                </a:solidFill>
              </a:rPr>
              <a:t> scheme.</a:t>
            </a:r>
          </a:p>
          <a:p>
            <a:pPr marL="0" eaLnBrk="1" hangingPunct="1"/>
            <a:r>
              <a:rPr lang="en-US" sz="2800" dirty="0">
                <a:solidFill>
                  <a:schemeClr val="tx1"/>
                </a:solidFill>
              </a:rPr>
              <a:t>Phase 2 -6 phonics will be taught by the end of Year 1 with clear progression through each stage. </a:t>
            </a:r>
          </a:p>
          <a:p>
            <a:pPr marL="0" eaLnBrk="1" hangingPunct="1"/>
            <a:r>
              <a:rPr lang="en-US" sz="2800" dirty="0">
                <a:solidFill>
                  <a:schemeClr val="tx1"/>
                </a:solidFill>
              </a:rPr>
              <a:t>Assessment is carried out every 6 weeks to ensure children keep up with their phonics learning.</a:t>
            </a:r>
          </a:p>
          <a:p>
            <a:pPr marL="0" eaLnBrk="1" hangingPunct="1"/>
            <a:r>
              <a:rPr lang="en-US" sz="2800" dirty="0">
                <a:solidFill>
                  <a:schemeClr val="tx1"/>
                </a:solidFill>
              </a:rPr>
              <a:t>‘keep up sessions’ are planned for those children who need extra support with specific sounds/phases.</a:t>
            </a:r>
          </a:p>
          <a:p>
            <a:pPr marL="0" eaLnBrk="1" hangingPunct="1"/>
            <a:r>
              <a:rPr lang="en-US" sz="2800" dirty="0">
                <a:solidFill>
                  <a:schemeClr val="tx1"/>
                </a:solidFill>
              </a:rPr>
              <a:t>Handwriting is taught alongside phonics using the Little </a:t>
            </a:r>
            <a:r>
              <a:rPr lang="en-US" sz="2800" dirty="0" err="1">
                <a:solidFill>
                  <a:schemeClr val="tx1"/>
                </a:solidFill>
              </a:rPr>
              <a:t>Wandle</a:t>
            </a:r>
            <a:r>
              <a:rPr lang="en-US" sz="2800" dirty="0">
                <a:solidFill>
                  <a:schemeClr val="tx1"/>
                </a:solidFill>
              </a:rPr>
              <a:t> writing patter.</a:t>
            </a:r>
          </a:p>
          <a:p>
            <a:endParaRPr lang="en-GB" dirty="0"/>
          </a:p>
        </p:txBody>
      </p:sp>
      <p:sp>
        <p:nvSpPr>
          <p:cNvPr id="3" name="Title 2">
            <a:extLst>
              <a:ext uri="{FF2B5EF4-FFF2-40B4-BE49-F238E27FC236}">
                <a16:creationId xmlns:a16="http://schemas.microsoft.com/office/drawing/2014/main" id="{6721FA86-18BF-4EC1-AE52-7A33B8F07ABE}"/>
              </a:ext>
            </a:extLst>
          </p:cNvPr>
          <p:cNvSpPr>
            <a:spLocks noGrp="1"/>
          </p:cNvSpPr>
          <p:nvPr>
            <p:ph type="title"/>
          </p:nvPr>
        </p:nvSpPr>
        <p:spPr/>
        <p:txBody>
          <a:bodyPr/>
          <a:lstStyle/>
          <a:p>
            <a:r>
              <a:rPr lang="en-US" u="sng" dirty="0"/>
              <a:t>What do we do in school?</a:t>
            </a:r>
            <a:endParaRPr lang="en-GB" u="sng" dirty="0"/>
          </a:p>
        </p:txBody>
      </p:sp>
    </p:spTree>
    <p:extLst>
      <p:ext uri="{BB962C8B-B14F-4D97-AF65-F5344CB8AC3E}">
        <p14:creationId xmlns:p14="http://schemas.microsoft.com/office/powerpoint/2010/main" val="63401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a:xfrm>
            <a:off x="551384" y="0"/>
            <a:ext cx="9793088" cy="1152128"/>
          </a:xfrm>
        </p:spPr>
        <p:txBody>
          <a:bodyPr/>
          <a:lstStyle/>
          <a:p>
            <a:r>
              <a:rPr lang="en-US" dirty="0"/>
              <a:t>Little </a:t>
            </a:r>
            <a:r>
              <a:rPr lang="en-US" dirty="0" err="1"/>
              <a:t>Wandle</a:t>
            </a:r>
            <a:r>
              <a:rPr lang="en-US" dirty="0"/>
              <a:t> Progression</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95400" y="1434276"/>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5775494" y="1700808"/>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u="sng"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EC8FB74-B622-407D-B403-029AB6F62AED}"/>
              </a:ext>
            </a:extLst>
          </p:cNvPr>
          <p:cNvSpPr>
            <a:spLocks noGrp="1"/>
          </p:cNvSpPr>
          <p:nvPr>
            <p:ph type="body" sz="quarter" idx="10"/>
          </p:nvPr>
        </p:nvSpPr>
        <p:spPr/>
        <p:txBody>
          <a:bodyPr/>
          <a:lstStyle/>
          <a:p>
            <a:endParaRPr lang="en-GB" dirty="0"/>
          </a:p>
        </p:txBody>
      </p:sp>
      <p:sp>
        <p:nvSpPr>
          <p:cNvPr id="3" name="Title 2">
            <a:extLst>
              <a:ext uri="{FF2B5EF4-FFF2-40B4-BE49-F238E27FC236}">
                <a16:creationId xmlns:a16="http://schemas.microsoft.com/office/drawing/2014/main" id="{6DB9739D-405A-456C-90D4-5609CE374F1E}"/>
              </a:ext>
            </a:extLst>
          </p:cNvPr>
          <p:cNvSpPr>
            <a:spLocks noGrp="1"/>
          </p:cNvSpPr>
          <p:nvPr>
            <p:ph type="title"/>
          </p:nvPr>
        </p:nvSpPr>
        <p:spPr/>
        <p:txBody>
          <a:bodyPr/>
          <a:lstStyle/>
          <a:p>
            <a:endParaRPr lang="en-GB"/>
          </a:p>
        </p:txBody>
      </p:sp>
      <p:sp>
        <p:nvSpPr>
          <p:cNvPr id="4" name="Text Placeholder 3">
            <a:extLst>
              <a:ext uri="{FF2B5EF4-FFF2-40B4-BE49-F238E27FC236}">
                <a16:creationId xmlns:a16="http://schemas.microsoft.com/office/drawing/2014/main" id="{484C1AE5-04E6-4A3F-B690-8412F2061B15}"/>
              </a:ext>
            </a:extLst>
          </p:cNvPr>
          <p:cNvSpPr>
            <a:spLocks noGrp="1"/>
          </p:cNvSpPr>
          <p:nvPr>
            <p:ph type="body" sz="quarter" idx="11"/>
          </p:nvPr>
        </p:nvSpPr>
        <p:spPr/>
        <p:txBody>
          <a:bodyPr/>
          <a:lstStyle/>
          <a:p>
            <a:endParaRPr lang="en-GB"/>
          </a:p>
        </p:txBody>
      </p:sp>
      <p:pic>
        <p:nvPicPr>
          <p:cNvPr id="6" name="Picture 5">
            <a:extLst>
              <a:ext uri="{FF2B5EF4-FFF2-40B4-BE49-F238E27FC236}">
                <a16:creationId xmlns:a16="http://schemas.microsoft.com/office/drawing/2014/main" id="{1D612892-2C0D-420F-9A5E-4B9AC29256FC}"/>
              </a:ext>
            </a:extLst>
          </p:cNvPr>
          <p:cNvPicPr>
            <a:picLocks noChangeAspect="1"/>
          </p:cNvPicPr>
          <p:nvPr/>
        </p:nvPicPr>
        <p:blipFill rotWithShape="1">
          <a:blip r:embed="rId2"/>
          <a:srcRect l="18107" t="21651" r="19676" b="14300"/>
          <a:stretch/>
        </p:blipFill>
        <p:spPr>
          <a:xfrm>
            <a:off x="227348" y="-105164"/>
            <a:ext cx="11773308" cy="6817478"/>
          </a:xfrm>
          <a:prstGeom prst="rect">
            <a:avLst/>
          </a:prstGeom>
        </p:spPr>
      </p:pic>
    </p:spTree>
    <p:extLst>
      <p:ext uri="{BB962C8B-B14F-4D97-AF65-F5344CB8AC3E}">
        <p14:creationId xmlns:p14="http://schemas.microsoft.com/office/powerpoint/2010/main" val="4113575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u="sng"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u="sng" dirty="0"/>
              <a:t>Tricky words </a:t>
            </a:r>
          </a:p>
        </p:txBody>
      </p:sp>
      <p:pic>
        <p:nvPicPr>
          <p:cNvPr id="2" name="Online Media 1" descr="How we teach tricky words">
            <a:hlinkClick r:id="" action="ppaction://media"/>
            <a:extLst>
              <a:ext uri="{FF2B5EF4-FFF2-40B4-BE49-F238E27FC236}">
                <a16:creationId xmlns:a16="http://schemas.microsoft.com/office/drawing/2014/main" id="{51527262-8363-1841-AC54-DBB40AE1BB89}"/>
              </a:ext>
            </a:extLst>
          </p:cNvPr>
          <p:cNvPicPr>
            <a:picLocks noRot="1" noChangeAspect="1"/>
          </p:cNvPicPr>
          <p:nvPr>
            <a:videoFile r:link="rId1"/>
          </p:nvPr>
        </p:nvPicPr>
        <p:blipFill>
          <a:blip r:embed="rId4"/>
          <a:stretch>
            <a:fillRect/>
          </a:stretch>
        </p:blipFill>
        <p:spPr>
          <a:xfrm>
            <a:off x="2640094" y="1988840"/>
            <a:ext cx="6911812" cy="3905174"/>
          </a:xfrm>
          <a:prstGeom prst="rect">
            <a:avLst/>
          </a:prstGeom>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1498761"/>
            <a:ext cx="5112568" cy="5026583"/>
          </a:xfrm>
        </p:spPr>
        <p:txBody>
          <a:bodyPr/>
          <a:lstStyle/>
          <a:p>
            <a:r>
              <a:rPr lang="en-US" sz="3200" dirty="0">
                <a:solidFill>
                  <a:schemeClr val="tx1"/>
                </a:solidFill>
              </a:rPr>
              <a:t>Say the word  (cat)</a:t>
            </a:r>
          </a:p>
          <a:p>
            <a:pPr marL="0" indent="0">
              <a:buNone/>
            </a:pPr>
            <a:endParaRPr lang="en-US" sz="3200" dirty="0">
              <a:solidFill>
                <a:schemeClr val="tx1"/>
              </a:solidFill>
            </a:endParaRPr>
          </a:p>
          <a:p>
            <a:r>
              <a:rPr lang="en-US" sz="3200" dirty="0">
                <a:solidFill>
                  <a:schemeClr val="tx1"/>
                </a:solidFill>
              </a:rPr>
              <a:t>Segment the sounds (c-a-t)</a:t>
            </a:r>
          </a:p>
          <a:p>
            <a:pPr marL="0" indent="0">
              <a:buNone/>
            </a:pPr>
            <a:endParaRPr lang="en-US" sz="3200" dirty="0">
              <a:solidFill>
                <a:schemeClr val="tx1"/>
              </a:solidFill>
            </a:endParaRPr>
          </a:p>
          <a:p>
            <a:r>
              <a:rPr lang="en-US" sz="3200" dirty="0">
                <a:solidFill>
                  <a:schemeClr val="tx1"/>
                </a:solidFill>
              </a:rPr>
              <a:t>Count the sounds </a:t>
            </a:r>
          </a:p>
          <a:p>
            <a:pPr marL="0" indent="0">
              <a:buNone/>
            </a:pPr>
            <a:endParaRPr lang="en-US" sz="3200" dirty="0">
              <a:solidFill>
                <a:schemeClr val="tx1"/>
              </a:solidFill>
            </a:endParaRPr>
          </a:p>
          <a:p>
            <a:r>
              <a:rPr lang="en-US" sz="3200" dirty="0">
                <a:solidFill>
                  <a:schemeClr val="tx1"/>
                </a:solidFill>
              </a:rPr>
              <a:t>Write them down</a:t>
            </a:r>
          </a:p>
          <a:p>
            <a:endParaRPr lang="en-US" sz="3200" dirty="0">
              <a:solidFill>
                <a:schemeClr val="tx1"/>
              </a:solidFill>
            </a:endParaRPr>
          </a:p>
          <a:p>
            <a:pPr marL="0" indent="0">
              <a:buNone/>
            </a:pPr>
            <a:endParaRPr lang="en-US" sz="3200" dirty="0">
              <a:solidFill>
                <a:schemeClr val="tx1"/>
              </a:solidFill>
            </a:endParaRP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a:xfrm>
            <a:off x="491564" y="430162"/>
            <a:ext cx="9793088" cy="707972"/>
          </a:xfrm>
        </p:spPr>
        <p:txBody>
          <a:bodyPr/>
          <a:lstStyle/>
          <a:p>
            <a:r>
              <a:rPr lang="en-US" u="sng"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07967" y="1484784"/>
            <a:ext cx="6067801" cy="4752528"/>
          </a:xfrm>
          <a:prstGeom prst="roundRect">
            <a:avLst>
              <a:gd name="adj" fmla="val 3608"/>
            </a:avLst>
          </a:prstGeom>
        </p:spPr>
      </p:pic>
      <p:pic>
        <p:nvPicPr>
          <p:cNvPr id="4" name="Picture 3">
            <a:extLst>
              <a:ext uri="{FF2B5EF4-FFF2-40B4-BE49-F238E27FC236}">
                <a16:creationId xmlns:a16="http://schemas.microsoft.com/office/drawing/2014/main" id="{6AB6885D-D481-4F41-9A0E-2E4612FCBEC3}"/>
              </a:ext>
            </a:extLst>
          </p:cNvPr>
          <p:cNvPicPr>
            <a:picLocks noChangeAspect="1"/>
          </p:cNvPicPr>
          <p:nvPr/>
        </p:nvPicPr>
        <p:blipFill rotWithShape="1">
          <a:blip r:embed="rId4"/>
          <a:srcRect l="26481" t="11360" r="23120" b="11360"/>
          <a:stretch/>
        </p:blipFill>
        <p:spPr>
          <a:xfrm>
            <a:off x="4007768" y="3429000"/>
            <a:ext cx="798349" cy="1224136"/>
          </a:xfrm>
          <a:prstGeom prst="rect">
            <a:avLst/>
          </a:prstGeom>
        </p:spPr>
      </p:pic>
      <p:pic>
        <p:nvPicPr>
          <p:cNvPr id="6" name="Picture 5">
            <a:extLst>
              <a:ext uri="{FF2B5EF4-FFF2-40B4-BE49-F238E27FC236}">
                <a16:creationId xmlns:a16="http://schemas.microsoft.com/office/drawing/2014/main" id="{29C295D4-EB91-444A-BA30-63EC7AD5AC79}"/>
              </a:ext>
            </a:extLst>
          </p:cNvPr>
          <p:cNvPicPr>
            <a:picLocks noChangeAspect="1"/>
          </p:cNvPicPr>
          <p:nvPr/>
        </p:nvPicPr>
        <p:blipFill rotWithShape="1">
          <a:blip r:embed="rId5"/>
          <a:srcRect l="19289" t="26704" r="19676" b="27951"/>
          <a:stretch/>
        </p:blipFill>
        <p:spPr>
          <a:xfrm>
            <a:off x="2651736" y="5375085"/>
            <a:ext cx="1755206" cy="733488"/>
          </a:xfrm>
          <a:prstGeom prst="rect">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1988840"/>
            <a:ext cx="5616624" cy="4536504"/>
          </a:xfrm>
        </p:spPr>
        <p:txBody>
          <a:bodyPr/>
          <a:lstStyle/>
          <a:p>
            <a:pPr marL="0" indent="0">
              <a:buNone/>
            </a:pPr>
            <a:r>
              <a:rPr lang="en-GB" b="1" dirty="0">
                <a:solidFill>
                  <a:schemeClr val="tx2"/>
                </a:solidFill>
              </a:rPr>
              <a:t>Reading practice sessions are: </a:t>
            </a:r>
          </a:p>
          <a:p>
            <a:pPr marL="0" indent="0">
              <a:buNone/>
            </a:pPr>
            <a:endParaRPr lang="en-GB" b="1" dirty="0">
              <a:solidFill>
                <a:schemeClr val="tx2"/>
              </a:solidFill>
            </a:endParaRPr>
          </a:p>
          <a:p>
            <a:r>
              <a:rPr lang="en-GB" dirty="0">
                <a:solidFill>
                  <a:schemeClr val="tx1"/>
                </a:solidFill>
              </a:rPr>
              <a:t>timetabled three times a week </a:t>
            </a:r>
          </a:p>
          <a:p>
            <a:endParaRPr lang="en-GB" dirty="0">
              <a:solidFill>
                <a:schemeClr val="tx1"/>
              </a:solidFill>
            </a:endParaRPr>
          </a:p>
          <a:p>
            <a:r>
              <a:rPr lang="en-GB" dirty="0">
                <a:solidFill>
                  <a:schemeClr val="tx1"/>
                </a:solidFill>
              </a:rPr>
              <a:t>taught by a trained teacher/teaching assistant</a:t>
            </a:r>
          </a:p>
          <a:p>
            <a:endParaRPr lang="en-GB" dirty="0">
              <a:solidFill>
                <a:schemeClr val="tx1"/>
              </a:solidFill>
            </a:endParaRPr>
          </a:p>
          <a:p>
            <a:r>
              <a:rPr lang="en-GB" dirty="0">
                <a:solidFill>
                  <a:schemeClr val="tx1"/>
                </a:solidFill>
              </a:rPr>
              <a:t>taught in small groups which closely fit the children’s phonic level</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u="sng"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B8E684-7516-47AC-9294-08AAE612A259}">
  <ds:schemaRefs>
    <ds:schemaRef ds:uri="http://purl.org/dc/terms/"/>
    <ds:schemaRef ds:uri="http://schemas.microsoft.com/office/2006/documentManagement/types"/>
    <ds:schemaRef ds:uri="http://schemas.microsoft.com/office/infopath/2007/PartnerControls"/>
    <ds:schemaRef ds:uri="http://purl.org/dc/dcmitype/"/>
    <ds:schemaRef ds:uri="b390c623-81a0-476f-984a-5b2ad478ef4f"/>
    <ds:schemaRef ds:uri="http://schemas.openxmlformats.org/package/2006/metadata/core-properties"/>
    <ds:schemaRef ds:uri="http://purl.org/dc/elements/1.1/"/>
    <ds:schemaRef ds:uri="6d6ce26d-438a-4f93-8ad7-b70bc8847f7f"/>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44612</TotalTime>
  <Words>597</Words>
  <Application>Microsoft Office PowerPoint</Application>
  <PresentationFormat>Widescreen</PresentationFormat>
  <Paragraphs>59</Paragraphs>
  <Slides>14</Slides>
  <Notes>12</Notes>
  <HiddenSlides>0</HiddenSlides>
  <MMClips>1</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14</vt:i4>
      </vt:variant>
    </vt:vector>
  </HeadingPairs>
  <TitlesOfParts>
    <vt:vector size="25" baseType="lpstr">
      <vt:lpstr>Arial</vt:lpstr>
      <vt:lpstr>Calibri</vt:lpstr>
      <vt:lpstr>Calibri Light</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Little Wandle Letters and Sounds Revised</vt:lpstr>
      <vt:lpstr>Phonics is:</vt:lpstr>
      <vt:lpstr>What do we do in school?</vt:lpstr>
      <vt:lpstr>Little Wandle Progression</vt:lpstr>
      <vt:lpstr>How we make learning stick </vt:lpstr>
      <vt:lpstr>PowerPoint Presentation</vt:lpstr>
      <vt:lpstr>PowerPoint Presentation</vt:lpstr>
      <vt:lpstr>Reading and spelling </vt:lpstr>
      <vt:lpstr>And all the different ways to write  the phoneme sh:</vt:lpstr>
      <vt:lpstr>Tricky words </vt:lpstr>
      <vt:lpstr>Spelling</vt:lpstr>
      <vt:lpstr>How do we teach reading in books?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Becca Parsons</cp:lastModifiedBy>
  <cp:revision>375</cp:revision>
  <cp:lastPrinted>2022-03-07T07:57:56Z</cp:lastPrinted>
  <dcterms:modified xsi:type="dcterms:W3CDTF">2023-09-25T14:52:31Z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