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Libre Franklin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INdDK3dMEU1uYlEXk+yjh4rPW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11" Type="http://schemas.openxmlformats.org/officeDocument/2006/relationships/slide" Target="slides/slide7.xml"/><Relationship Id="rId22" Type="http://schemas.openxmlformats.org/officeDocument/2006/relationships/font" Target="fonts/LibreFranklin-boldItalic.fntdata"/><Relationship Id="rId10" Type="http://schemas.openxmlformats.org/officeDocument/2006/relationships/slide" Target="slides/slide6.xml"/><Relationship Id="rId21" Type="http://schemas.openxmlformats.org/officeDocument/2006/relationships/font" Target="fonts/LibreFranklin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ibreFranklin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eea2ceb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eea2ceb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11eea2ceb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5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15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2" l="8683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1072" t="15837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13008" t="11182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5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5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5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6" name="Google Shape;166;p2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8" name="Google Shape;168;p2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24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74" name="Google Shape;174;p24"/>
          <p:cNvSpPr/>
          <p:nvPr>
            <p:ph idx="2" type="chart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5" name="Google Shape;175;p24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4" l="10564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5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9" name="Google Shape;179;p25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2" l="8683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1072" t="15837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13008" t="11182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4" name="Google Shape;194;p25"/>
          <p:cNvSpPr txBox="1"/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1" type="subTitle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6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98" name="Google Shape;198;p26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1" name="Google Shape;201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02" name="Google Shape;202;p2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4" name="Google Shape;204;p2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9" name="Google Shape;209;p26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0" name="Google Shape;210;p2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11" name="Google Shape;211;p2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18" name="Google Shape;218;p2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0" name="Google Shape;220;p27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7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26" name="Google Shape;226;p27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0" name="Google Shape;230;p27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4" name="Google Shape;234;p2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6" name="Google Shape;236;p28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28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41" name="Google Shape;241;p2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42" name="Google Shape;242;p28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6" name="Google Shape;246;p28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28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51" name="Google Shape;251;p2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3" name="Google Shape;253;p29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p29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8" name="Google Shape;258;p2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59" name="Google Shape;259;p29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3" name="Google Shape;263;p29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5" name="Google Shape;265;p29"/>
          <p:cNvSpPr txBox="1"/>
          <p:nvPr>
            <p:ph idx="2" type="body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29"/>
          <p:cNvSpPr txBox="1"/>
          <p:nvPr>
            <p:ph idx="3" type="body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7" name="Google Shape;267;p29"/>
          <p:cNvSpPr txBox="1"/>
          <p:nvPr>
            <p:ph idx="4" type="body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70" name="Google Shape;270;p3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2" name="Google Shape;272;p3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4" l="10564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9" name="Google Shape;279;p30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0" name="Google Shape;280;p30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rt Slide">
  <p:cSld name="2_Chart Slid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83" name="Google Shape;283;p3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5" name="Google Shape;285;p3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4" l="10564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31"/>
          <p:cNvSpPr/>
          <p:nvPr>
            <p:ph idx="2" type="pic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31"/>
          <p:cNvSpPr txBox="1"/>
          <p:nvPr>
            <p:ph idx="1" type="body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3" name="Google Shape;293;p31"/>
          <p:cNvSpPr txBox="1"/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6" name="Google Shape;296;p3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8" name="Google Shape;298;p32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9" name="Google Shape;299;p3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32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03" name="Google Shape;303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04" name="Google Shape;304;p3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8" name="Google Shape;308;p32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1" name="Google Shape;311;p3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3" name="Google Shape;313;p3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6" name="Google Shape;316;p33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17" name="Google Shape;317;p33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ab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" name="Google Shape;38;p1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" name="Google Shape;44;p16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6" name="Google Shape;46;p16"/>
          <p:cNvSpPr/>
          <p:nvPr/>
        </p:nvSpPr>
        <p:spPr>
          <a:xfrm>
            <a:off x="2641930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2847733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6334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ual" showMasterSp="0">
  <p:cSld name="Manual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/>
          <p:nvPr/>
        </p:nvSpPr>
        <p:spPr>
          <a:xfrm>
            <a:off x="-12778" y="429785"/>
            <a:ext cx="7606299" cy="1490682"/>
          </a:xfrm>
          <a:custGeom>
            <a:rect b="b" l="l" r="r" t="t"/>
            <a:pathLst>
              <a:path extrusionOk="0" h="1490681" w="7606298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4"/>
          <p:cNvSpPr txBox="1"/>
          <p:nvPr>
            <p:ph idx="2" type="body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4"/>
          <p:cNvSpPr txBox="1"/>
          <p:nvPr>
            <p:ph idx="3" type="body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4"/>
          <p:cNvSpPr txBox="1"/>
          <p:nvPr>
            <p:ph idx="4" type="body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4"/>
          <p:cNvSpPr txBox="1"/>
          <p:nvPr>
            <p:ph idx="5" type="body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4"/>
          <p:cNvSpPr txBox="1"/>
          <p:nvPr>
            <p:ph idx="6" type="body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34"/>
          <p:cNvSpPr txBox="1"/>
          <p:nvPr>
            <p:ph idx="7" type="body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34"/>
          <p:cNvSpPr txBox="1"/>
          <p:nvPr>
            <p:ph idx="8" type="body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34"/>
          <p:cNvSpPr txBox="1"/>
          <p:nvPr>
            <p:ph idx="9" type="body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34"/>
          <p:cNvSpPr txBox="1"/>
          <p:nvPr>
            <p:ph idx="13" type="body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34"/>
          <p:cNvSpPr txBox="1"/>
          <p:nvPr>
            <p:ph idx="14" type="body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34"/>
          <p:cNvSpPr txBox="1"/>
          <p:nvPr>
            <p:ph idx="15" type="body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4"/>
          <p:cNvSpPr txBox="1"/>
          <p:nvPr>
            <p:ph idx="16" type="body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34"/>
          <p:cNvSpPr/>
          <p:nvPr>
            <p:ph idx="17" type="pic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34"/>
          <p:cNvSpPr/>
          <p:nvPr>
            <p:ph idx="18" type="pic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34"/>
          <p:cNvSpPr/>
          <p:nvPr>
            <p:ph idx="19" type="pic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34"/>
          <p:cNvSpPr/>
          <p:nvPr>
            <p:ph idx="20" type="pic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4"/>
          <p:cNvSpPr txBox="1"/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0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0" name="Google Shape;50;p1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4" name="Google Shape;54;p17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55" name="Google Shape;55;p17"/>
            <p:cNvSpPr/>
            <p:nvPr/>
          </p:nvSpPr>
          <p:spPr>
            <a:xfrm>
              <a:off x="227974" y="-12694"/>
              <a:ext cx="2146414" cy="5677200"/>
            </a:xfrm>
            <a:custGeom>
              <a:rect b="b" l="l" r="r" t="t"/>
              <a:pathLst>
                <a:path extrusionOk="0" h="5677200" w="2146413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866818" y="-12694"/>
              <a:ext cx="11328999" cy="5689901"/>
            </a:xfrm>
            <a:custGeom>
              <a:rect b="b" l="l" r="r" t="t"/>
              <a:pathLst>
                <a:path extrusionOk="0" h="5689900" w="11328999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1152583" y="-12694"/>
              <a:ext cx="11036884" cy="5410486"/>
            </a:xfrm>
            <a:custGeom>
              <a:rect b="b" l="l" r="r" t="t"/>
              <a:pathLst>
                <a:path extrusionOk="0" h="5410485" w="11036883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7"/>
          <p:cNvSpPr/>
          <p:nvPr>
            <p:ph idx="2" type="pic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7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Caption">
  <p:cSld name="Video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3" name="Google Shape;63;p1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5" name="Google Shape;65;p18"/>
          <p:cNvSpPr txBox="1"/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8"/>
          <p:cNvSpPr/>
          <p:nvPr>
            <p:ph idx="2" type="media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9" name="Google Shape;69;p18"/>
          <p:cNvSpPr/>
          <p:nvPr/>
        </p:nvSpPr>
        <p:spPr>
          <a:xfrm>
            <a:off x="-12729" y="3056551"/>
            <a:ext cx="1309593" cy="470436"/>
          </a:xfrm>
          <a:custGeom>
            <a:rect b="b" l="l" r="r" t="t"/>
            <a:pathLst>
              <a:path extrusionOk="0" h="470436" w="1309592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18"/>
          <p:cNvSpPr/>
          <p:nvPr/>
        </p:nvSpPr>
        <p:spPr>
          <a:xfrm>
            <a:off x="-12729" y="2995521"/>
            <a:ext cx="1525739" cy="737441"/>
          </a:xfrm>
          <a:custGeom>
            <a:rect b="b" l="l" r="r" t="t"/>
            <a:pathLst>
              <a:path extrusionOk="0" h="737440" w="1525739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3066" t="238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10792048" y="-12728"/>
            <a:ext cx="1398594" cy="1665599"/>
          </a:xfrm>
          <a:custGeom>
            <a:rect b="b" l="l" r="r" t="t"/>
            <a:pathLst>
              <a:path extrusionOk="0" h="1665598" w="1398594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10686456" y="-12728"/>
            <a:ext cx="1513025" cy="1983461"/>
          </a:xfrm>
          <a:custGeom>
            <a:rect b="b" l="l" r="r" t="t"/>
            <a:pathLst>
              <a:path extrusionOk="0" h="1983460" w="1513024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6374" l="10184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1">
  <p:cSld name="Text Layout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5" name="Google Shape;75;p1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b="0"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85" name="Google Shape;85;p19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86" name="Google Shape;86;p19"/>
            <p:cNvSpPr/>
            <p:nvPr/>
          </p:nvSpPr>
          <p:spPr>
            <a:xfrm>
              <a:off x="5518024" y="-12700"/>
              <a:ext cx="2287209" cy="5565543"/>
            </a:xfrm>
            <a:custGeom>
              <a:rect b="b" l="l" r="r" t="t"/>
              <a:pathLst>
                <a:path extrusionOk="0" h="5565543" w="2287209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5537084" y="-12700"/>
              <a:ext cx="6340653" cy="6455013"/>
            </a:xfrm>
            <a:custGeom>
              <a:rect b="b" l="l" r="r" t="t"/>
              <a:pathLst>
                <a:path extrusionOk="0" h="6455013" w="634065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5830609" y="-12700"/>
              <a:ext cx="5756144" cy="6150052"/>
            </a:xfrm>
            <a:custGeom>
              <a:rect b="b" l="l" r="r" t="t"/>
              <a:pathLst>
                <a:path extrusionOk="0" h="6150052" w="5756143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9" name="Google Shape;89;p19"/>
          <p:cNvSpPr/>
          <p:nvPr>
            <p:ph idx="3" type="pic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Thanks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0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92" name="Google Shape;92;p20"/>
            <p:cNvSpPr/>
            <p:nvPr/>
          </p:nvSpPr>
          <p:spPr>
            <a:xfrm>
              <a:off x="6678503" y="1272318"/>
              <a:ext cx="5526208" cy="2007220"/>
            </a:xfrm>
            <a:custGeom>
              <a:rect b="b" l="l" r="r" t="t"/>
              <a:pathLst>
                <a:path extrusionOk="0" h="2007220" w="5526207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7262884" y="665690"/>
              <a:ext cx="4941827" cy="2591601"/>
            </a:xfrm>
            <a:custGeom>
              <a:rect b="b" l="l" r="r" t="t"/>
              <a:pathLst>
                <a:path extrusionOk="0" h="2591601" w="4941827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4" name="Google Shape;94;p20"/>
          <p:cNvSpPr/>
          <p:nvPr/>
        </p:nvSpPr>
        <p:spPr>
          <a:xfrm>
            <a:off x="5886429" y="5240536"/>
            <a:ext cx="1486046" cy="1625760"/>
          </a:xfrm>
          <a:custGeom>
            <a:rect b="b" l="l" r="r" t="t"/>
            <a:pathLst>
              <a:path extrusionOk="0" h="1625760" w="1486046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20"/>
          <p:cNvSpPr/>
          <p:nvPr/>
        </p:nvSpPr>
        <p:spPr>
          <a:xfrm>
            <a:off x="-13301" y="298479"/>
            <a:ext cx="2679964" cy="762075"/>
          </a:xfrm>
          <a:custGeom>
            <a:rect b="b" l="l" r="r" t="t"/>
            <a:pathLst>
              <a:path extrusionOk="0" h="762075" w="2679963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7752243" y="4099514"/>
            <a:ext cx="4445438" cy="1105009"/>
          </a:xfrm>
          <a:custGeom>
            <a:rect b="b" l="l" r="r" t="t"/>
            <a:pathLst>
              <a:path extrusionOk="0" h="1105008" w="4445437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-13301" y="237513"/>
            <a:ext cx="2895885" cy="1028801"/>
          </a:xfrm>
          <a:custGeom>
            <a:rect b="b" l="l" r="r" t="t"/>
            <a:pathLst>
              <a:path extrusionOk="0" h="1028801" w="2895885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1767" t="16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0061" l="10611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6033764" y="5121144"/>
            <a:ext cx="1714669" cy="1740071"/>
          </a:xfrm>
          <a:custGeom>
            <a:rect b="b" l="l" r="r" t="t"/>
            <a:pathLst>
              <a:path extrusionOk="0" h="1740071" w="1714668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8110" t="618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8228540" y="3516857"/>
            <a:ext cx="3975491" cy="1663864"/>
          </a:xfrm>
          <a:custGeom>
            <a:rect b="b" l="l" r="r" t="t"/>
            <a:pathLst>
              <a:path extrusionOk="0" h="1663863" w="3975491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3" name="Google Shape;103;p20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104" name="Google Shape;104;p20"/>
            <p:cNvSpPr/>
            <p:nvPr/>
          </p:nvSpPr>
          <p:spPr>
            <a:xfrm>
              <a:off x="-12667" y="4352590"/>
              <a:ext cx="6431657" cy="2511771"/>
            </a:xfrm>
            <a:custGeom>
              <a:rect b="b" l="l" r="r" t="t"/>
              <a:pathLst>
                <a:path extrusionOk="0" h="2511771" w="6431657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-12667" y="718133"/>
              <a:ext cx="6444343" cy="5936914"/>
            </a:xfrm>
            <a:custGeom>
              <a:rect b="b" l="l" r="r" t="t"/>
              <a:pathLst>
                <a:path extrusionOk="0" h="5936914" w="6444342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-12667" y="1036544"/>
              <a:ext cx="6114514" cy="5366057"/>
            </a:xfrm>
            <a:custGeom>
              <a:rect b="b" l="l" r="r" t="t"/>
              <a:pathLst>
                <a:path extrusionOk="0" h="5366057" w="6114514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7" name="Google Shape;107;p20"/>
          <p:cNvSpPr/>
          <p:nvPr>
            <p:ph idx="2" type="pic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0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1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11" name="Google Shape;111;p21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4" name="Google Shape;114;p2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5" name="Google Shape;115;p2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7" name="Google Shape;117;p21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21"/>
          <p:cNvSpPr/>
          <p:nvPr>
            <p:ph idx="2" type="pic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4" name="Google Shape;124;p2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5" name="Google Shape;125;p21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8" l="9982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2">
  <p:cSld name="Text Layout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1" name="Google Shape;131;p2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3" name="Google Shape;133;p2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6" name="Google Shape;136;p22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37" name="Google Shape;137;p22"/>
            <p:cNvSpPr/>
            <p:nvPr/>
          </p:nvSpPr>
          <p:spPr>
            <a:xfrm>
              <a:off x="-24517" y="970945"/>
              <a:ext cx="4593600" cy="1238400"/>
            </a:xfrm>
            <a:custGeom>
              <a:rect b="b" l="l" r="r" t="t"/>
              <a:pathLst>
                <a:path extrusionOk="0" h="942975" w="34575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-26126" y="587196"/>
              <a:ext cx="4885313" cy="1632656"/>
            </a:xfrm>
            <a:custGeom>
              <a:rect b="b" l="l" r="r" t="t"/>
              <a:pathLst>
                <a:path extrusionOk="0" h="1632656" w="4885312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9" name="Google Shape;139;p22"/>
          <p:cNvSpPr txBox="1"/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3" type="body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3" name="Google Shape;143;p22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144" name="Google Shape;144;p22"/>
            <p:cNvSpPr/>
            <p:nvPr/>
          </p:nvSpPr>
          <p:spPr>
            <a:xfrm>
              <a:off x="0" y="4388743"/>
              <a:ext cx="6396137" cy="1759509"/>
            </a:xfrm>
            <a:custGeom>
              <a:rect b="b" l="l" r="r" t="t"/>
              <a:pathLst>
                <a:path extrusionOk="0" h="1759509" w="6396137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-12667" y="-12667"/>
              <a:ext cx="6418971" cy="5683200"/>
            </a:xfrm>
            <a:custGeom>
              <a:rect b="b" l="l" r="r" t="t"/>
              <a:pathLst>
                <a:path extrusionOk="0" h="5683200" w="6418971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-12667" y="-12667"/>
              <a:ext cx="6114514" cy="5404114"/>
            </a:xfrm>
            <a:custGeom>
              <a:rect b="b" l="l" r="r" t="t"/>
              <a:pathLst>
                <a:path extrusionOk="0" h="5404114" w="61145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7" name="Google Shape;147;p22"/>
          <p:cNvSpPr/>
          <p:nvPr>
            <p:ph idx="4" type="pic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0" name="Google Shape;150;p2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23"/>
          <p:cNvSpPr txBox="1"/>
          <p:nvPr>
            <p:ph idx="2" type="body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3" type="body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23"/>
          <p:cNvSpPr txBox="1"/>
          <p:nvPr>
            <p:ph idx="4" type="body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5" type="body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62" name="Google Shape;162;p23"/>
          <p:cNvSpPr/>
          <p:nvPr/>
        </p:nvSpPr>
        <p:spPr>
          <a:xfrm>
            <a:off x="4200902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406705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5238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May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2022</a:t>
            </a:r>
            <a:endParaRPr/>
          </a:p>
        </p:txBody>
      </p:sp>
      <p:sp>
        <p:nvSpPr>
          <p:cNvPr id="346" name="Google Shape;346;p1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US"/>
              <a:t>KS1 SATs</a:t>
            </a:r>
            <a:endParaRPr/>
          </a:p>
        </p:txBody>
      </p:sp>
      <p:sp>
        <p:nvSpPr>
          <p:cNvPr id="347" name="Google Shape;347;p1"/>
          <p:cNvSpPr txBox="1"/>
          <p:nvPr>
            <p:ph idx="1" type="subTitle"/>
          </p:nvPr>
        </p:nvSpPr>
        <p:spPr>
          <a:xfrm rot="720000">
            <a:off x="7957536" y="5137257"/>
            <a:ext cx="431192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 year 2 parents’ guide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8" name="Google Shape;348;p1"/>
          <p:cNvSpPr/>
          <p:nvPr/>
        </p:nvSpPr>
        <p:spPr>
          <a:xfrm rot="-665968">
            <a:off x="195411" y="1679058"/>
            <a:ext cx="4475905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Things we will cover:-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"/>
          <p:cNvSpPr txBox="1"/>
          <p:nvPr/>
        </p:nvSpPr>
        <p:spPr>
          <a:xfrm rot="-603880">
            <a:off x="291985" y="2282281"/>
            <a:ext cx="6305230" cy="3896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What are SATs in Key Stage 1?</a:t>
            </a:r>
            <a:endParaRPr/>
          </a:p>
          <a:p>
            <a:pPr indent="-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What do the SATs tests look like?</a:t>
            </a:r>
            <a:endParaRPr/>
          </a:p>
          <a:p>
            <a:pPr indent="-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How do teachers assess/results?</a:t>
            </a:r>
            <a:endParaRPr/>
          </a:p>
          <a:p>
            <a:pPr indent="-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Age related expectations</a:t>
            </a:r>
            <a:endParaRPr/>
          </a:p>
          <a:p>
            <a:pPr indent="-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What can you do to help?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accent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accent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/>
          <p:nvPr>
            <p:ph type="title"/>
          </p:nvPr>
        </p:nvSpPr>
        <p:spPr>
          <a:xfrm rot="-360000">
            <a:off x="97169" y="1213762"/>
            <a:ext cx="5126743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Teacher Assessment/results</a:t>
            </a:r>
            <a:endParaRPr/>
          </a:p>
        </p:txBody>
      </p:sp>
      <p:sp>
        <p:nvSpPr>
          <p:cNvPr id="443" name="Google Shape;443;p1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, child, girl&#10;&#10;Description automatically generated" id="444" name="Google Shape;444;p1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720000">
            <a:off x="6744270" y="481196"/>
            <a:ext cx="4123151" cy="485451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0"/>
          <p:cNvSpPr/>
          <p:nvPr/>
        </p:nvSpPr>
        <p:spPr>
          <a:xfrm>
            <a:off x="72827" y="2117681"/>
            <a:ext cx="61878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KS1 SATs tests are one part of evidence towards the whole teacher assessment.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They are marked in school, and an overall grading based on the whole year’s 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will be made.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results of the SATs tests are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reported to the Local Authority.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Moderation often takes place to ensure consistency across schools.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"/>
          <p:cNvSpPr txBox="1"/>
          <p:nvPr>
            <p:ph type="title"/>
          </p:nvPr>
        </p:nvSpPr>
        <p:spPr>
          <a:xfrm rot="-360000">
            <a:off x="431687" y="848889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Age Related Expectations</a:t>
            </a:r>
            <a:endParaRPr/>
          </a:p>
        </p:txBody>
      </p:sp>
      <p:sp>
        <p:nvSpPr>
          <p:cNvPr id="451" name="Google Shape;451;p1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11"/>
          <p:cNvSpPr/>
          <p:nvPr/>
        </p:nvSpPr>
        <p:spPr>
          <a:xfrm>
            <a:off x="80920" y="2200489"/>
            <a:ext cx="1251837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Working below the expected standard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(not working within the Year 2 Curriculum).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towards the expected standard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(some of the learning is within the Year 2 Curriculum).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Working at the expected standard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(All learning is within the Year 2 Curriculum).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AF3790"/>
                </a:solidFill>
                <a:latin typeface="Arial"/>
                <a:ea typeface="Arial"/>
                <a:cs typeface="Arial"/>
                <a:sym typeface="Arial"/>
              </a:rPr>
              <a:t>Working at greater depth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(very secure in Year 2 Curriculum, with elements of Year 3).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 txBox="1"/>
          <p:nvPr>
            <p:ph type="title"/>
          </p:nvPr>
        </p:nvSpPr>
        <p:spPr>
          <a:xfrm rot="-359997">
            <a:off x="42435" y="788585"/>
            <a:ext cx="4770030" cy="1061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How can you help your child prepare?</a:t>
            </a:r>
            <a:endParaRPr/>
          </a:p>
        </p:txBody>
      </p:sp>
      <p:sp>
        <p:nvSpPr>
          <p:cNvPr id="458" name="Google Shape;458;p1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9" name="Google Shape;459;p12"/>
          <p:cNvSpPr/>
          <p:nvPr/>
        </p:nvSpPr>
        <p:spPr>
          <a:xfrm>
            <a:off x="0" y="2096500"/>
            <a:ext cx="119919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your child with reading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listen to them read every day and focus on bringing out a ‘love of reading’.  </a:t>
            </a:r>
            <a:r>
              <a:rPr lang="en-US" sz="2000">
                <a:solidFill>
                  <a:schemeClr val="dk1"/>
                </a:solidFill>
              </a:rPr>
              <a:t>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eading stories to your child allows them to develop language, listening skills and comprehension.   Encourage making predictions of what might happen next</a:t>
            </a:r>
            <a:r>
              <a:rPr lang="en-US" sz="2000">
                <a:solidFill>
                  <a:schemeClr val="dk1"/>
                </a:solidFill>
              </a:rPr>
              <a:t> and explaining why things have happened. Encourage children to complete reading comprehension as part of homework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your child with writing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support with weekly spellings</a:t>
            </a:r>
            <a:r>
              <a:rPr lang="en-US" sz="2000">
                <a:solidFill>
                  <a:schemeClr val="dk1"/>
                </a:solidFill>
              </a:rPr>
              <a:t>, practise common exception words.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Write together to make shopping lists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 writing stories etc. </a:t>
            </a:r>
            <a:r>
              <a:rPr lang="en-US" sz="2000">
                <a:solidFill>
                  <a:schemeClr val="dk1"/>
                </a:solidFill>
              </a:rPr>
              <a:t>Ensure your child is trying hard with their handwriting and spelling regardless of what they’re writing and encourage them to edit when they’re finished.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your child with maths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play times table games (2s, </a:t>
            </a:r>
            <a:r>
              <a:rPr lang="en-US" sz="2000">
                <a:solidFill>
                  <a:schemeClr val="dk1"/>
                </a:solidFill>
              </a:rPr>
              <a:t>3s, 5s and 10s)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Encourage them to help with cooking, weighing and measuring ingredients.  Work out what time it is together.  Provide opportunities for your child to pay for things in a shop, to work out how much things cost and how much change will be needed.Practise 4 operations </a:t>
            </a:r>
            <a:r>
              <a:rPr lang="en-US" sz="2000">
                <a:solidFill>
                  <a:schemeClr val="dk1"/>
                </a:solidFill>
              </a:rPr>
              <a:t>- addition, subtraction, multiplication and division with 2 digit numbers.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1eea2cebb6_0_0"/>
          <p:cNvSpPr txBox="1"/>
          <p:nvPr>
            <p:ph idx="12" type="sldNum"/>
          </p:nvPr>
        </p:nvSpPr>
        <p:spPr>
          <a:xfrm>
            <a:off x="11163743" y="5945824"/>
            <a:ext cx="642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g11eea2cebb6_0_0"/>
          <p:cNvSpPr txBox="1"/>
          <p:nvPr>
            <p:ph type="title"/>
          </p:nvPr>
        </p:nvSpPr>
        <p:spPr>
          <a:xfrm rot="-359961">
            <a:off x="38441" y="1013353"/>
            <a:ext cx="4750418" cy="98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 sz="3800"/>
              <a:t>How can you help your child prepare?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00"/>
          </a:p>
        </p:txBody>
      </p:sp>
      <p:sp>
        <p:nvSpPr>
          <p:cNvPr id="467" name="Google Shape;467;g11eea2cebb6_0_0"/>
          <p:cNvSpPr txBox="1"/>
          <p:nvPr/>
        </p:nvSpPr>
        <p:spPr>
          <a:xfrm>
            <a:off x="502150" y="2166450"/>
            <a:ext cx="11176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-"/>
            </a:pPr>
            <a:r>
              <a:rPr lang="en-US" sz="2200">
                <a:latin typeface="Libre Franklin"/>
                <a:ea typeface="Libre Franklin"/>
                <a:cs typeface="Libre Franklin"/>
                <a:sym typeface="Libre Franklin"/>
              </a:rPr>
              <a:t>There is no need to panic!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-"/>
            </a:pPr>
            <a:r>
              <a:rPr lang="en-US" sz="2200">
                <a:latin typeface="Libre Franklin"/>
                <a:ea typeface="Libre Franklin"/>
                <a:cs typeface="Libre Franklin"/>
                <a:sym typeface="Libre Franklin"/>
              </a:rPr>
              <a:t>The children have been used to completing assessments throughout the year and these shouldn’t be treated any differently! 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-"/>
            </a:pPr>
            <a:r>
              <a:rPr lang="en-US" sz="2200">
                <a:latin typeface="Libre Franklin"/>
                <a:ea typeface="Libre Franklin"/>
                <a:cs typeface="Libre Franklin"/>
                <a:sym typeface="Libre Franklin"/>
              </a:rPr>
              <a:t>Remind them how much progress they have made throughout the year and the tests just prove how well they have done. 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-"/>
            </a:pPr>
            <a:r>
              <a:rPr lang="en-US" sz="2200">
                <a:latin typeface="Libre Franklin"/>
                <a:ea typeface="Libre Franklin"/>
                <a:cs typeface="Libre Franklin"/>
                <a:sym typeface="Libre Franklin"/>
              </a:rPr>
              <a:t>Ensure they get enough sleep every night so they can concentrate and achieve the best of their ability. 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ibre Franklin"/>
              <a:buChar char="-"/>
            </a:pPr>
            <a:r>
              <a:rPr lang="en-US" sz="2200">
                <a:latin typeface="Libre Franklin"/>
                <a:ea typeface="Libre Franklin"/>
                <a:cs typeface="Libre Franklin"/>
                <a:sym typeface="Libre Franklin"/>
              </a:rPr>
              <a:t>Tests will be carried out in groups throughout the month of May so children should be well rested and prepared with a good breakfast each day.</a:t>
            </a:r>
            <a:endParaRPr sz="2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3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73" name="Google Shape;473;p13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Any Questions?</a:t>
            </a:r>
            <a:endParaRPr/>
          </a:p>
        </p:txBody>
      </p:sp>
      <p:pic>
        <p:nvPicPr>
          <p:cNvPr descr="A picture containing sky, outdoor, person, woman&#10;&#10;Description automatically generated" id="474" name="Google Shape;4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84" y="1566064"/>
            <a:ext cx="4948037" cy="4220558"/>
          </a:xfrm>
          <a:custGeom>
            <a:rect b="b" l="l" r="r" t="t"/>
            <a:pathLst>
              <a:path extrusionOk="0" h="5366973" w="6230657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"/>
          <p:cNvSpPr txBox="1"/>
          <p:nvPr>
            <p:ph type="title"/>
          </p:nvPr>
        </p:nvSpPr>
        <p:spPr>
          <a:xfrm rot="-360000">
            <a:off x="431687" y="848889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What are Sats?</a:t>
            </a:r>
            <a:endParaRPr/>
          </a:p>
        </p:txBody>
      </p:sp>
      <p:sp>
        <p:nvSpPr>
          <p:cNvPr id="355" name="Google Shape;355;p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SATS TESt" id="356" name="Google Shape;3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8756" y="2339273"/>
            <a:ext cx="6201554" cy="348837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"/>
          <p:cNvSpPr/>
          <p:nvPr/>
        </p:nvSpPr>
        <p:spPr>
          <a:xfrm>
            <a:off x="4868700" y="721125"/>
            <a:ext cx="7242300" cy="5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end of Year 2, children in England sit national tests in the following subjects, the results are used to measure the school’s performance:-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*English – Reading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*English – Grammar, Punctuation &amp; Spelling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*Maths – Arithmetic &amp; Reasoning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tests reflect the updated national curriculum and are marked using the current grading system</a:t>
            </a:r>
            <a:r>
              <a:rPr lang="en-US" sz="2600"/>
              <a:t> of below, working towards, age related and greater depth.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3"/>
          <p:cNvSpPr txBox="1"/>
          <p:nvPr>
            <p:ph idx="1" type="body"/>
          </p:nvPr>
        </p:nvSpPr>
        <p:spPr>
          <a:xfrm rot="-409805">
            <a:off x="168462" y="2644524"/>
            <a:ext cx="3431297" cy="132358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English Reading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4" name="Google Shape;364;p3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An outline of the tests</a:t>
            </a:r>
            <a:endParaRPr/>
          </a:p>
        </p:txBody>
      </p:sp>
      <p:grpSp>
        <p:nvGrpSpPr>
          <p:cNvPr id="365" name="Google Shape;365;p3"/>
          <p:cNvGrpSpPr/>
          <p:nvPr/>
        </p:nvGrpSpPr>
        <p:grpSpPr>
          <a:xfrm>
            <a:off x="4058779" y="257114"/>
            <a:ext cx="3764752" cy="3752813"/>
            <a:chOff x="4058779" y="257114"/>
            <a:chExt cx="3764752" cy="3752813"/>
          </a:xfrm>
        </p:grpSpPr>
        <p:sp>
          <p:nvSpPr>
            <p:cNvPr id="366" name="Google Shape;366;p3"/>
            <p:cNvSpPr/>
            <p:nvPr/>
          </p:nvSpPr>
          <p:spPr>
            <a:xfrm>
              <a:off x="4751892" y="257114"/>
              <a:ext cx="26084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400" u="sng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Paper 1</a:t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58779" y="1224549"/>
              <a:ext cx="3764752" cy="2785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5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Reading booklet with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questions and answer spaces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lang="en-US" sz="35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om</a:t>
              </a:r>
              <a:r>
                <a:rPr lang="en-U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bined.</a:t>
              </a:r>
              <a:endParaRPr b="0" sz="3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3"/>
          <p:cNvSpPr/>
          <p:nvPr/>
        </p:nvSpPr>
        <p:spPr>
          <a:xfrm>
            <a:off x="7929277" y="-139252"/>
            <a:ext cx="351551" cy="508635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69" name="Google Shape;369;p3"/>
          <p:cNvGrpSpPr/>
          <p:nvPr/>
        </p:nvGrpSpPr>
        <p:grpSpPr>
          <a:xfrm>
            <a:off x="8178331" y="301219"/>
            <a:ext cx="3977390" cy="3809861"/>
            <a:chOff x="8178331" y="301219"/>
            <a:chExt cx="3977390" cy="3809861"/>
          </a:xfrm>
        </p:grpSpPr>
        <p:sp>
          <p:nvSpPr>
            <p:cNvPr id="370" name="Google Shape;370;p3"/>
            <p:cNvSpPr/>
            <p:nvPr/>
          </p:nvSpPr>
          <p:spPr>
            <a:xfrm>
              <a:off x="8707058" y="301219"/>
              <a:ext cx="26084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400" u="sng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Paper 2</a:t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8178331" y="1325702"/>
              <a:ext cx="3977390" cy="2785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Reading booklet with a separate booklet which has the questions and answer spaces. </a:t>
              </a:r>
              <a:endParaRPr/>
            </a:p>
          </p:txBody>
        </p:sp>
      </p:grpSp>
      <p:sp>
        <p:nvSpPr>
          <p:cNvPr id="372" name="Google Shape;372;p3"/>
          <p:cNvSpPr txBox="1"/>
          <p:nvPr/>
        </p:nvSpPr>
        <p:spPr>
          <a:xfrm>
            <a:off x="4173719" y="4098133"/>
            <a:ext cx="376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(Texts totalling 400 – 700 words)</a:t>
            </a:r>
            <a:endParaRPr sz="200"/>
          </a:p>
        </p:txBody>
      </p:sp>
      <p:sp>
        <p:nvSpPr>
          <p:cNvPr id="373" name="Google Shape;373;p3"/>
          <p:cNvSpPr txBox="1"/>
          <p:nvPr/>
        </p:nvSpPr>
        <p:spPr>
          <a:xfrm>
            <a:off x="8325316" y="4094094"/>
            <a:ext cx="37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(Texts totalling 800-1100 words)</a:t>
            </a:r>
            <a:endParaRPr sz="200"/>
          </a:p>
        </p:txBody>
      </p:sp>
      <p:sp>
        <p:nvSpPr>
          <p:cNvPr id="374" name="Google Shape;374;p3"/>
          <p:cNvSpPr/>
          <p:nvPr/>
        </p:nvSpPr>
        <p:spPr>
          <a:xfrm>
            <a:off x="750093" y="5482169"/>
            <a:ext cx="11561523" cy="1091949"/>
          </a:xfrm>
          <a:custGeom>
            <a:rect b="b" l="l" r="r" t="t"/>
            <a:pathLst>
              <a:path extrusionOk="0" h="1091949" w="5005081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12"/>
              <a:buFont typeface="Comic Sans MS"/>
              <a:buNone/>
            </a:pPr>
            <a:r>
              <a:rPr b="1" lang="en-US" sz="3412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paper for the KS1 Reading SATs is worth 50% of the available marks.</a:t>
            </a:r>
            <a:endParaRPr b="1" sz="3412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"/>
          <p:cNvSpPr txBox="1"/>
          <p:nvPr>
            <p:ph type="title"/>
          </p:nvPr>
        </p:nvSpPr>
        <p:spPr>
          <a:xfrm>
            <a:off x="7409797" y="1995549"/>
            <a:ext cx="4706004" cy="11191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English – Reading</a:t>
            </a:r>
            <a:b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Paper 1 Example Page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Google Shape;380;p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year-2-reading-sample-materials-1.pdf - Google Chrome" id="381" name="Google Shape;381;p4"/>
          <p:cNvPicPr preferRelativeResize="0"/>
          <p:nvPr/>
        </p:nvPicPr>
        <p:blipFill rotWithShape="1">
          <a:blip r:embed="rId3">
            <a:alphaModFix/>
          </a:blip>
          <a:srcRect b="-3620" l="0" r="0" t="0"/>
          <a:stretch/>
        </p:blipFill>
        <p:spPr>
          <a:xfrm>
            <a:off x="1152858" y="181926"/>
            <a:ext cx="6171213" cy="653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"/>
          <p:cNvSpPr txBox="1"/>
          <p:nvPr>
            <p:ph type="title"/>
          </p:nvPr>
        </p:nvSpPr>
        <p:spPr>
          <a:xfrm>
            <a:off x="4303409" y="136815"/>
            <a:ext cx="5099536" cy="11191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English – Reading</a:t>
            </a:r>
            <a:b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Paper 2 Example Pages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7" name="Google Shape;387;p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2017 key stage 1 English reading Paper 2: reading booklet - Google Chrome" id="388" name="Google Shape;3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1562">
            <a:off x="1604936" y="1427117"/>
            <a:ext cx="3673819" cy="4773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 key stage 1 English reading Paper 2: reading booklet - Google Chrome" id="389" name="Google Shape;3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00" y="1564967"/>
            <a:ext cx="4219587" cy="499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 key stage 1 English reading Paper 2: reading answer booklet - Google Chrome" id="390" name="Google Shape;3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3195" y="1270661"/>
            <a:ext cx="4896558" cy="558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6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English</a:t>
            </a:r>
            <a:endParaRPr/>
          </a:p>
        </p:txBody>
      </p:sp>
      <p:sp>
        <p:nvSpPr>
          <p:cNvPr id="397" name="Google Shape;397;p6"/>
          <p:cNvSpPr/>
          <p:nvPr/>
        </p:nvSpPr>
        <p:spPr>
          <a:xfrm>
            <a:off x="5322853" y="184500"/>
            <a:ext cx="595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English</a:t>
            </a:r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4252603" y="1107825"/>
            <a:ext cx="7447421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5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Gra</a:t>
            </a:r>
            <a:r>
              <a:rPr lang="en-US" sz="3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mmar, Punctuation &amp; Spelling</a:t>
            </a:r>
            <a:endParaRPr b="0" sz="3500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9" name="Google Shape;399;p6"/>
          <p:cNvSpPr/>
          <p:nvPr/>
        </p:nvSpPr>
        <p:spPr>
          <a:xfrm>
            <a:off x="4299451" y="1885367"/>
            <a:ext cx="3368388" cy="170816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500" u="sng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Spelling test of 20 words</a:t>
            </a:r>
            <a:endParaRPr b="0" sz="3500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0" name="Google Shape;400;p6"/>
          <p:cNvSpPr/>
          <p:nvPr/>
        </p:nvSpPr>
        <p:spPr>
          <a:xfrm>
            <a:off x="7976315" y="1885367"/>
            <a:ext cx="3660010" cy="2785378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500" u="sng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 Paper to check grammar, punctuation and vocabulary</a:t>
            </a:r>
            <a:endParaRPr b="0" sz="3200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2018_ks1_English_GPS_Paper1_spelling.pdf - Google Drive - Google Chrome" id="406" name="Google Shape;4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224" y="916791"/>
            <a:ext cx="4163664" cy="605693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"/>
          <p:cNvSpPr txBox="1"/>
          <p:nvPr>
            <p:ph type="title"/>
          </p:nvPr>
        </p:nvSpPr>
        <p:spPr>
          <a:xfrm>
            <a:off x="164333" y="35885"/>
            <a:ext cx="4864867" cy="674207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English – Spelling Example Page</a:t>
            </a:r>
            <a:endParaRPr sz="2200"/>
          </a:p>
        </p:txBody>
      </p:sp>
      <p:sp>
        <p:nvSpPr>
          <p:cNvPr id="408" name="Google Shape;408;p7"/>
          <p:cNvSpPr/>
          <p:nvPr/>
        </p:nvSpPr>
        <p:spPr>
          <a:xfrm>
            <a:off x="5430735" y="-514350"/>
            <a:ext cx="592186" cy="8134350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2018_ks1_English_GPS_Paper2_questions.pdf - Google Drive - Google Chrome" id="409" name="Google Shape;409;p7"/>
          <p:cNvPicPr preferRelativeResize="0"/>
          <p:nvPr/>
        </p:nvPicPr>
        <p:blipFill rotWithShape="1">
          <a:blip r:embed="rId4">
            <a:alphaModFix/>
          </a:blip>
          <a:srcRect b="11041" l="29218" r="29374" t="6781"/>
          <a:stretch/>
        </p:blipFill>
        <p:spPr>
          <a:xfrm>
            <a:off x="6402330" y="288673"/>
            <a:ext cx="5223803" cy="632310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"/>
          <p:cNvSpPr txBox="1"/>
          <p:nvPr/>
        </p:nvSpPr>
        <p:spPr>
          <a:xfrm>
            <a:off x="6761266" y="0"/>
            <a:ext cx="4864867" cy="674207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r>
              <a:rPr b="1" lang="en-US" sz="2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– Grammar Example Page</a:t>
            </a:r>
            <a:endParaRPr b="1" sz="2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8"/>
          <p:cNvSpPr txBox="1"/>
          <p:nvPr>
            <p:ph idx="1" type="body"/>
          </p:nvPr>
        </p:nvSpPr>
        <p:spPr>
          <a:xfrm>
            <a:off x="279606" y="2617238"/>
            <a:ext cx="3209009" cy="189852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Arithmetic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&amp; Reasoning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" name="Google Shape;417;p8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Maths</a:t>
            </a:r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4386759" y="413198"/>
            <a:ext cx="7629525" cy="39814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9" name="Google Shape;419;p8"/>
          <p:cNvSpPr/>
          <p:nvPr/>
        </p:nvSpPr>
        <p:spPr>
          <a:xfrm>
            <a:off x="5215401" y="351307"/>
            <a:ext cx="24719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 1</a:t>
            </a:r>
            <a:endParaRPr/>
          </a:p>
        </p:txBody>
      </p:sp>
      <p:sp>
        <p:nvSpPr>
          <p:cNvPr id="420" name="Google Shape;420;p8"/>
          <p:cNvSpPr/>
          <p:nvPr/>
        </p:nvSpPr>
        <p:spPr>
          <a:xfrm>
            <a:off x="7929277" y="-139252"/>
            <a:ext cx="351551" cy="5086350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8775273" y="301225"/>
            <a:ext cx="314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 2</a:t>
            </a:r>
            <a:endParaRPr/>
          </a:p>
        </p:txBody>
      </p:sp>
      <p:sp>
        <p:nvSpPr>
          <p:cNvPr id="422" name="Google Shape;422;p8"/>
          <p:cNvSpPr/>
          <p:nvPr/>
        </p:nvSpPr>
        <p:spPr>
          <a:xfrm>
            <a:off x="8151510" y="1243886"/>
            <a:ext cx="397739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Reasoning, problem solving and mathematical fluency</a:t>
            </a:r>
            <a:endParaRPr/>
          </a:p>
        </p:txBody>
      </p:sp>
      <p:sp>
        <p:nvSpPr>
          <p:cNvPr id="423" name="Google Shape;423;p8"/>
          <p:cNvSpPr/>
          <p:nvPr/>
        </p:nvSpPr>
        <p:spPr>
          <a:xfrm>
            <a:off x="4666837" y="2136739"/>
            <a:ext cx="326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Arithmetic</a:t>
            </a:r>
            <a:endParaRPr/>
          </a:p>
        </p:txBody>
      </p:sp>
      <p:sp>
        <p:nvSpPr>
          <p:cNvPr id="424" name="Google Shape;424;p8"/>
          <p:cNvSpPr txBox="1"/>
          <p:nvPr/>
        </p:nvSpPr>
        <p:spPr>
          <a:xfrm>
            <a:off x="4214698" y="3317430"/>
            <a:ext cx="37647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(25 marks available)</a:t>
            </a:r>
            <a:endParaRPr/>
          </a:p>
        </p:txBody>
      </p:sp>
      <p:sp>
        <p:nvSpPr>
          <p:cNvPr id="425" name="Google Shape;425;p8"/>
          <p:cNvSpPr txBox="1"/>
          <p:nvPr/>
        </p:nvSpPr>
        <p:spPr>
          <a:xfrm>
            <a:off x="8153852" y="3244743"/>
            <a:ext cx="37647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(35 marks available)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2018_ks1_mathematics_Paper1_arithmetic.pdf - Google Drive - Google Chrome" id="431" name="Google Shape;4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19551">
            <a:off x="168168" y="1031666"/>
            <a:ext cx="3595696" cy="5076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_ks1_mathematics_Paper1_arithmetic.pdf - Google Drive - Google Chrome" id="432" name="Google Shape;43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51302">
            <a:off x="1893606" y="1175728"/>
            <a:ext cx="3397666" cy="468933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 txBox="1"/>
          <p:nvPr>
            <p:ph type="title"/>
          </p:nvPr>
        </p:nvSpPr>
        <p:spPr>
          <a:xfrm>
            <a:off x="349813" y="145230"/>
            <a:ext cx="4364106" cy="62949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ic Sans MS"/>
              <a:buNone/>
            </a:pPr>
            <a:r>
              <a:rPr lang="en-US" sz="2500">
                <a:latin typeface="Comic Sans MS"/>
                <a:ea typeface="Comic Sans MS"/>
                <a:cs typeface="Comic Sans MS"/>
                <a:sym typeface="Comic Sans MS"/>
              </a:rPr>
              <a:t>Maths Paper 1 Example Pages (Arithmetic)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2018_ks1_mathematics_Paper2_reasoning.pdf - Google Drive - Google Chrome" id="434" name="Google Shape;43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72919">
            <a:off x="6302689" y="1001399"/>
            <a:ext cx="3373747" cy="4390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_ks1_mathematics_Paper2_reasoning.pdf - Google Drive - Google Chrome" id="435" name="Google Shape;43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17551">
            <a:off x="7672149" y="1706528"/>
            <a:ext cx="4081543" cy="470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9"/>
          <p:cNvSpPr txBox="1"/>
          <p:nvPr/>
        </p:nvSpPr>
        <p:spPr>
          <a:xfrm>
            <a:off x="7722163" y="145230"/>
            <a:ext cx="4364106" cy="62949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ic Sans MS"/>
              <a:buNone/>
            </a:pPr>
            <a:r>
              <a:rPr b="1" lang="en-US" sz="2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 Paper 2 Example Pages (Reasoning)</a:t>
            </a:r>
            <a:endParaRPr b="1" sz="25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5593194" y="64676"/>
            <a:ext cx="198355" cy="6911439"/>
          </a:xfrm>
          <a:prstGeom prst="flowChartDecision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2018-11-18T22:15:54Z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